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1" Type="http://schemas.openxmlformats.org/officeDocument/2006/relationships/notesSlide" Target="../notesSlides/notesSlide10.xml"/><Relationship Id="rId10" Type="http://schemas.openxmlformats.org/officeDocument/2006/relationships/slideLayout" Target="../slideLayouts/slideLayout11.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3.xml"/><Relationship Id="rId7" Type="http://schemas.openxmlformats.org/officeDocument/2006/relationships/image" Target="../media/image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4.png"/><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6408"/>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Car Fault Finder: Mobile Diagnostic Solution</a:t>
            </a:r>
            <a:endParaRPr lang="en-US" sz="4450" dirty="0"/>
          </a:p>
        </p:txBody>
      </p:sp>
      <p:sp>
        <p:nvSpPr>
          <p:cNvPr id="4" name="Text 1"/>
          <p:cNvSpPr/>
          <p:nvPr/>
        </p:nvSpPr>
        <p:spPr>
          <a:xfrm>
            <a:off x="6280190" y="2544128"/>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Car Fault Finder is a comprehensive mobile application designed to help users identify and resolve automobile issues. The app serves as a trusted assistant for diagnosing car problems through multiple approaches, including dashboard warning light recognition, OBD-2 diagnostics, and engine sound analysis.</a:t>
            </a:r>
            <a:endParaRPr lang="en-US" sz="1750" dirty="0"/>
          </a:p>
        </p:txBody>
      </p:sp>
      <p:sp>
        <p:nvSpPr>
          <p:cNvPr id="5" name="Text 2"/>
          <p:cNvSpPr/>
          <p:nvPr/>
        </p:nvSpPr>
        <p:spPr>
          <a:xfrm>
            <a:off x="6280190" y="4613791"/>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Developed for a broad spectrum of users from private car owners to professional mechanics, the application combines cutting-edge technology with user-friendly design to make vehicle diagnostics accessible to everyone. Through its intuitive interface and powerful features, Car Fault Finder empowers users with knowledge to maintain their vehicles effectively.</a:t>
            </a:r>
            <a:endParaRPr lang="en-US" sz="1750" dirty="0"/>
          </a:p>
        </p:txBody>
      </p:sp>
      <p:sp>
        <p:nvSpPr>
          <p:cNvPr id="6" name="Shape 3"/>
          <p:cNvSpPr/>
          <p:nvPr/>
        </p:nvSpPr>
        <p:spPr>
          <a:xfrm>
            <a:off x="6280190" y="7063264"/>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2"/>
          <a:stretch>
            <a:fillRect/>
          </a:stretch>
        </p:blipFill>
        <p:spPr>
          <a:xfrm>
            <a:off x="6287810" y="7070884"/>
            <a:ext cx="347663" cy="347663"/>
          </a:xfrm>
          <a:prstGeom prst="rect">
            <a:avLst/>
          </a:prstGeom>
        </p:spPr>
      </p:pic>
      <p:sp>
        <p:nvSpPr>
          <p:cNvPr id="8" name="Text 4"/>
          <p:cNvSpPr/>
          <p:nvPr/>
        </p:nvSpPr>
        <p:spPr>
          <a:xfrm>
            <a:off x="6756440" y="7046357"/>
            <a:ext cx="2498408" cy="396835"/>
          </a:xfrm>
          <a:prstGeom prst="rect">
            <a:avLst/>
          </a:prstGeom>
          <a:noFill/>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a:t>
            </a:r>
            <a:r>
              <a:rPr lang="en-GB" altLang="en-US" sz="2200" b="1" dirty="0">
                <a:solidFill>
                  <a:srgbClr val="272525"/>
                </a:solidFill>
                <a:latin typeface="Inter Bold" pitchFamily="34" charset="0"/>
                <a:ea typeface="Inter Bold" pitchFamily="34" charset="-122"/>
                <a:cs typeface="Inter Bold" pitchFamily="34" charset="-120"/>
              </a:rPr>
              <a:t>Group 18</a:t>
            </a:r>
            <a:endParaRPr lang="en-GB" altLang="en-US" sz="2200" b="1" dirty="0">
              <a:solidFill>
                <a:srgbClr val="272525"/>
              </a:solidFill>
              <a:latin typeface="Inter Bold" pitchFamily="34" charset="0"/>
              <a:ea typeface="Inter Bold" pitchFamily="34" charset="-122"/>
              <a:cs typeface="Inter Bold" pitchFamily="34" charset="-120"/>
            </a:endParaRPr>
          </a:p>
        </p:txBody>
      </p:sp>
      <p:pic>
        <p:nvPicPr>
          <p:cNvPr id="9" name="Picture 8" descr="20250602_213735"/>
          <p:cNvPicPr>
            <a:picLocks noChangeAspect="1"/>
          </p:cNvPicPr>
          <p:nvPr/>
        </p:nvPicPr>
        <p:blipFill>
          <a:blip r:embed="rId3"/>
          <a:stretch>
            <a:fillRect/>
          </a:stretch>
        </p:blipFill>
        <p:spPr>
          <a:xfrm>
            <a:off x="10525125" y="5199380"/>
            <a:ext cx="5152390" cy="51523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2713" y="591383"/>
            <a:ext cx="10039231" cy="672108"/>
          </a:xfrm>
          <a:prstGeom prst="rect">
            <a:avLst/>
          </a:prstGeom>
          <a:noFill/>
        </p:spPr>
        <p:txBody>
          <a:bodyPr wrap="none" lIns="0" tIns="0" rIns="0" bIns="0" rtlCol="0" anchor="t"/>
          <a:lstStyle/>
          <a:p>
            <a:pPr marL="0" indent="0" algn="l">
              <a:lnSpc>
                <a:spcPts val="5250"/>
              </a:lnSpc>
              <a:buNone/>
            </a:pPr>
            <a:r>
              <a:rPr lang="en-US" sz="4200" b="1" dirty="0">
                <a:solidFill>
                  <a:srgbClr val="000000"/>
                </a:solidFill>
                <a:latin typeface="Inter Bold" pitchFamily="34" charset="0"/>
                <a:ea typeface="Inter Bold" pitchFamily="34" charset="-122"/>
                <a:cs typeface="Inter Bold" pitchFamily="34" charset="-120"/>
              </a:rPr>
              <a:t>Technical Integration &amp; Future Outlook</a:t>
            </a:r>
            <a:endParaRPr lang="en-US" sz="4200" dirty="0"/>
          </a:p>
        </p:txBody>
      </p:sp>
      <p:sp>
        <p:nvSpPr>
          <p:cNvPr id="3" name="Text 1"/>
          <p:cNvSpPr/>
          <p:nvPr/>
        </p:nvSpPr>
        <p:spPr>
          <a:xfrm>
            <a:off x="2007394" y="2098834"/>
            <a:ext cx="2688431" cy="335994"/>
          </a:xfrm>
          <a:prstGeom prst="rect">
            <a:avLst/>
          </a:prstGeom>
          <a:noFill/>
        </p:spPr>
        <p:txBody>
          <a:bodyPr wrap="none" lIns="0" tIns="0" rIns="0" bIns="0" rtlCol="0" anchor="t"/>
          <a:lstStyle/>
          <a:p>
            <a:pPr marL="0" indent="0" algn="r">
              <a:lnSpc>
                <a:spcPts val="2600"/>
              </a:lnSpc>
              <a:buNone/>
            </a:pPr>
            <a:r>
              <a:rPr lang="en-US" sz="2100" b="1" dirty="0">
                <a:solidFill>
                  <a:srgbClr val="272525"/>
                </a:solidFill>
                <a:latin typeface="Inter Bold" pitchFamily="34" charset="0"/>
                <a:ea typeface="Inter Bold" pitchFamily="34" charset="-122"/>
                <a:cs typeface="Inter Bold" pitchFamily="34" charset="-120"/>
              </a:rPr>
              <a:t>Image Recognition</a:t>
            </a:r>
            <a:endParaRPr lang="en-US" sz="2100" dirty="0"/>
          </a:p>
        </p:txBody>
      </p:sp>
      <p:sp>
        <p:nvSpPr>
          <p:cNvPr id="4" name="Text 2"/>
          <p:cNvSpPr/>
          <p:nvPr/>
        </p:nvSpPr>
        <p:spPr>
          <a:xfrm>
            <a:off x="752713" y="2563773"/>
            <a:ext cx="3943112" cy="1031915"/>
          </a:xfrm>
          <a:prstGeom prst="rect">
            <a:avLst/>
          </a:prstGeom>
          <a:noFill/>
        </p:spPr>
        <p:txBody>
          <a:bodyPr wrap="square" lIns="0" tIns="0" rIns="0" bIns="0" rtlCol="0" anchor="t"/>
          <a:lstStyle/>
          <a:p>
            <a:pPr marL="0" indent="0" algn="r">
              <a:lnSpc>
                <a:spcPts val="2700"/>
              </a:lnSpc>
              <a:buNone/>
            </a:pPr>
            <a:r>
              <a:rPr lang="en-US" sz="1650" dirty="0">
                <a:solidFill>
                  <a:srgbClr val="272525"/>
                </a:solidFill>
                <a:latin typeface="Inter" pitchFamily="34" charset="0"/>
                <a:ea typeface="Inter" pitchFamily="34" charset="-122"/>
                <a:cs typeface="Inter" pitchFamily="34" charset="-120"/>
              </a:rPr>
              <a:t>TensorFlow Lite model processes camera input to identify dashboard symbols</a:t>
            </a:r>
            <a:endParaRPr lang="en-US" sz="1650" dirty="0"/>
          </a:p>
        </p:txBody>
      </p:sp>
      <p:pic>
        <p:nvPicPr>
          <p:cNvPr id="5" name="Image 0" descr="preencoded.png"/>
          <p:cNvPicPr>
            <a:picLocks noChangeAspect="1"/>
          </p:cNvPicPr>
          <p:nvPr/>
        </p:nvPicPr>
        <p:blipFill>
          <a:blip r:embed="rId1"/>
          <a:stretch>
            <a:fillRect/>
          </a:stretch>
        </p:blipFill>
        <p:spPr>
          <a:xfrm>
            <a:off x="5018365" y="1693545"/>
            <a:ext cx="4593669" cy="4593669"/>
          </a:xfrm>
          <a:prstGeom prst="rect">
            <a:avLst/>
          </a:prstGeom>
        </p:spPr>
      </p:pic>
      <p:pic>
        <p:nvPicPr>
          <p:cNvPr id="6" name="Image 1" descr="preencoded.png"/>
          <p:cNvPicPr>
            <a:picLocks noChangeAspect="1"/>
          </p:cNvPicPr>
          <p:nvPr/>
        </p:nvPicPr>
        <p:blipFill>
          <a:blip r:embed="rId2"/>
          <a:stretch>
            <a:fillRect/>
          </a:stretch>
        </p:blipFill>
        <p:spPr>
          <a:xfrm>
            <a:off x="6229826" y="2473762"/>
            <a:ext cx="321707" cy="402193"/>
          </a:xfrm>
          <a:prstGeom prst="rect">
            <a:avLst/>
          </a:prstGeom>
        </p:spPr>
      </p:pic>
      <p:sp>
        <p:nvSpPr>
          <p:cNvPr id="7" name="Text 3"/>
          <p:cNvSpPr/>
          <p:nvPr/>
        </p:nvSpPr>
        <p:spPr>
          <a:xfrm>
            <a:off x="9934575" y="2270879"/>
            <a:ext cx="2688431" cy="335994"/>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OBD-2 Connection</a:t>
            </a:r>
            <a:endParaRPr lang="en-US" sz="2100" dirty="0"/>
          </a:p>
        </p:txBody>
      </p:sp>
      <p:sp>
        <p:nvSpPr>
          <p:cNvPr id="8" name="Text 4"/>
          <p:cNvSpPr/>
          <p:nvPr/>
        </p:nvSpPr>
        <p:spPr>
          <a:xfrm>
            <a:off x="9934575" y="2735818"/>
            <a:ext cx="3943112" cy="687943"/>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Bluetooth integration for direct vehicle computer communication</a:t>
            </a:r>
            <a:endParaRPr lang="en-US" sz="1650" dirty="0"/>
          </a:p>
        </p:txBody>
      </p:sp>
      <p:pic>
        <p:nvPicPr>
          <p:cNvPr id="9" name="Image 2" descr="preencoded.png"/>
          <p:cNvPicPr>
            <a:picLocks noChangeAspect="1"/>
          </p:cNvPicPr>
          <p:nvPr/>
        </p:nvPicPr>
        <p:blipFill>
          <a:blip r:embed="rId3"/>
          <a:stretch>
            <a:fillRect/>
          </a:stretch>
        </p:blipFill>
        <p:spPr>
          <a:xfrm>
            <a:off x="5018365" y="1693545"/>
            <a:ext cx="4593669" cy="4593669"/>
          </a:xfrm>
          <a:prstGeom prst="rect">
            <a:avLst/>
          </a:prstGeom>
        </p:spPr>
      </p:pic>
      <p:pic>
        <p:nvPicPr>
          <p:cNvPr id="10" name="Image 3" descr="preencoded.png"/>
          <p:cNvPicPr>
            <a:picLocks noChangeAspect="1"/>
          </p:cNvPicPr>
          <p:nvPr/>
        </p:nvPicPr>
        <p:blipFill>
          <a:blip r:embed="rId4"/>
          <a:stretch>
            <a:fillRect/>
          </a:stretch>
        </p:blipFill>
        <p:spPr>
          <a:xfrm>
            <a:off x="8469749" y="2864763"/>
            <a:ext cx="321707" cy="402193"/>
          </a:xfrm>
          <a:prstGeom prst="rect">
            <a:avLst/>
          </a:prstGeom>
        </p:spPr>
      </p:pic>
      <p:sp>
        <p:nvSpPr>
          <p:cNvPr id="11" name="Text 5"/>
          <p:cNvSpPr/>
          <p:nvPr/>
        </p:nvSpPr>
        <p:spPr>
          <a:xfrm>
            <a:off x="9934575" y="4728924"/>
            <a:ext cx="2688431" cy="335994"/>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Inter Bold" pitchFamily="34" charset="0"/>
                <a:ea typeface="Inter Bold" pitchFamily="34" charset="-122"/>
                <a:cs typeface="Inter Bold" pitchFamily="34" charset="-120"/>
              </a:rPr>
              <a:t>Audio Analysis</a:t>
            </a:r>
            <a:endParaRPr lang="en-US" sz="2100" dirty="0"/>
          </a:p>
        </p:txBody>
      </p:sp>
      <p:sp>
        <p:nvSpPr>
          <p:cNvPr id="12" name="Text 6"/>
          <p:cNvSpPr/>
          <p:nvPr/>
        </p:nvSpPr>
        <p:spPr>
          <a:xfrm>
            <a:off x="9934575" y="5193863"/>
            <a:ext cx="3943112" cy="687943"/>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Machine learning models identify abnormal engine sounds</a:t>
            </a:r>
            <a:endParaRPr lang="en-US" sz="1650" dirty="0"/>
          </a:p>
        </p:txBody>
      </p:sp>
      <p:pic>
        <p:nvPicPr>
          <p:cNvPr id="13" name="Image 4" descr="preencoded.png"/>
          <p:cNvPicPr>
            <a:picLocks noChangeAspect="1"/>
          </p:cNvPicPr>
          <p:nvPr/>
        </p:nvPicPr>
        <p:blipFill>
          <a:blip r:embed="rId5"/>
          <a:stretch>
            <a:fillRect/>
          </a:stretch>
        </p:blipFill>
        <p:spPr>
          <a:xfrm>
            <a:off x="5018365" y="1693545"/>
            <a:ext cx="4593669" cy="4593669"/>
          </a:xfrm>
          <a:prstGeom prst="rect">
            <a:avLst/>
          </a:prstGeom>
        </p:spPr>
      </p:pic>
      <p:pic>
        <p:nvPicPr>
          <p:cNvPr id="14" name="Image 5" descr="preencoded.png"/>
          <p:cNvPicPr>
            <a:picLocks noChangeAspect="1"/>
          </p:cNvPicPr>
          <p:nvPr/>
        </p:nvPicPr>
        <p:blipFill>
          <a:blip r:embed="rId6"/>
          <a:stretch>
            <a:fillRect/>
          </a:stretch>
        </p:blipFill>
        <p:spPr>
          <a:xfrm>
            <a:off x="8078748" y="5104686"/>
            <a:ext cx="321707" cy="402193"/>
          </a:xfrm>
          <a:prstGeom prst="rect">
            <a:avLst/>
          </a:prstGeom>
        </p:spPr>
      </p:pic>
      <p:sp>
        <p:nvSpPr>
          <p:cNvPr id="15" name="Text 7"/>
          <p:cNvSpPr/>
          <p:nvPr/>
        </p:nvSpPr>
        <p:spPr>
          <a:xfrm>
            <a:off x="2007394" y="4728924"/>
            <a:ext cx="2688431" cy="335994"/>
          </a:xfrm>
          <a:prstGeom prst="rect">
            <a:avLst/>
          </a:prstGeom>
          <a:noFill/>
        </p:spPr>
        <p:txBody>
          <a:bodyPr wrap="none" lIns="0" tIns="0" rIns="0" bIns="0" rtlCol="0" anchor="t"/>
          <a:lstStyle/>
          <a:p>
            <a:pPr marL="0" indent="0" algn="r">
              <a:lnSpc>
                <a:spcPts val="2600"/>
              </a:lnSpc>
              <a:buNone/>
            </a:pPr>
            <a:r>
              <a:rPr lang="en-US" sz="2100" b="1" dirty="0">
                <a:solidFill>
                  <a:srgbClr val="272525"/>
                </a:solidFill>
                <a:latin typeface="Inter Bold" pitchFamily="34" charset="0"/>
                <a:ea typeface="Inter Bold" pitchFamily="34" charset="-122"/>
                <a:cs typeface="Inter Bold" pitchFamily="34" charset="-120"/>
              </a:rPr>
              <a:t>Cloud Integration</a:t>
            </a:r>
            <a:endParaRPr lang="en-US" sz="2100" dirty="0"/>
          </a:p>
        </p:txBody>
      </p:sp>
      <p:sp>
        <p:nvSpPr>
          <p:cNvPr id="16" name="Text 8"/>
          <p:cNvSpPr/>
          <p:nvPr/>
        </p:nvSpPr>
        <p:spPr>
          <a:xfrm>
            <a:off x="752713" y="5193863"/>
            <a:ext cx="3943112" cy="687943"/>
          </a:xfrm>
          <a:prstGeom prst="rect">
            <a:avLst/>
          </a:prstGeom>
          <a:noFill/>
        </p:spPr>
        <p:txBody>
          <a:bodyPr wrap="square" lIns="0" tIns="0" rIns="0" bIns="0" rtlCol="0" anchor="t"/>
          <a:lstStyle/>
          <a:p>
            <a:pPr marL="0" indent="0" algn="r">
              <a:lnSpc>
                <a:spcPts val="2700"/>
              </a:lnSpc>
              <a:buNone/>
            </a:pPr>
            <a:r>
              <a:rPr lang="en-US" sz="1650" dirty="0">
                <a:solidFill>
                  <a:srgbClr val="272525"/>
                </a:solidFill>
                <a:latin typeface="Inter" pitchFamily="34" charset="0"/>
                <a:ea typeface="Inter" pitchFamily="34" charset="-122"/>
                <a:cs typeface="Inter" pitchFamily="34" charset="-120"/>
              </a:rPr>
              <a:t>Optional server connection for advanced diagnostics and updates</a:t>
            </a:r>
            <a:endParaRPr lang="en-US" sz="1650" dirty="0"/>
          </a:p>
        </p:txBody>
      </p:sp>
      <p:pic>
        <p:nvPicPr>
          <p:cNvPr id="17" name="Image 6" descr="preencoded.png"/>
          <p:cNvPicPr>
            <a:picLocks noChangeAspect="1"/>
          </p:cNvPicPr>
          <p:nvPr/>
        </p:nvPicPr>
        <p:blipFill>
          <a:blip r:embed="rId7"/>
          <a:stretch>
            <a:fillRect/>
          </a:stretch>
        </p:blipFill>
        <p:spPr>
          <a:xfrm>
            <a:off x="5018365" y="1693545"/>
            <a:ext cx="4593669" cy="4593669"/>
          </a:xfrm>
          <a:prstGeom prst="rect">
            <a:avLst/>
          </a:prstGeom>
        </p:spPr>
      </p:pic>
      <p:pic>
        <p:nvPicPr>
          <p:cNvPr id="18" name="Image 7" descr="preencoded.png"/>
          <p:cNvPicPr>
            <a:picLocks noChangeAspect="1"/>
          </p:cNvPicPr>
          <p:nvPr/>
        </p:nvPicPr>
        <p:blipFill>
          <a:blip r:embed="rId8"/>
          <a:stretch>
            <a:fillRect/>
          </a:stretch>
        </p:blipFill>
        <p:spPr>
          <a:xfrm>
            <a:off x="5838825" y="4713684"/>
            <a:ext cx="321707" cy="402193"/>
          </a:xfrm>
          <a:prstGeom prst="rect">
            <a:avLst/>
          </a:prstGeom>
        </p:spPr>
      </p:pic>
      <p:sp>
        <p:nvSpPr>
          <p:cNvPr id="19" name="Text 9"/>
          <p:cNvSpPr/>
          <p:nvPr/>
        </p:nvSpPr>
        <p:spPr>
          <a:xfrm>
            <a:off x="752713" y="6529149"/>
            <a:ext cx="13124974" cy="13758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Car Fault Finder successfully delivers on its promise of making vehicle diagnostics accessible to everyone. By combining intuitive design with powerful technical capabilities, the app creates a cohesive and user-centered mobile solution. Future development will focus on expanding the diagnostic database, enhancing machine learning models, and adding community features for sharing repair experiences.</a:t>
            </a:r>
            <a:endParaRPr lang="en-US" sz="1650" dirty="0"/>
          </a:p>
        </p:txBody>
      </p:sp>
      <p:pic>
        <p:nvPicPr>
          <p:cNvPr id="20" name="Picture 19" descr="20250602_213735"/>
          <p:cNvPicPr>
            <a:picLocks noChangeAspect="1"/>
          </p:cNvPicPr>
          <p:nvPr/>
        </p:nvPicPr>
        <p:blipFill>
          <a:blip r:embed="rId9"/>
          <a:stretch>
            <a:fillRect/>
          </a:stretch>
        </p:blipFill>
        <p:spPr>
          <a:xfrm>
            <a:off x="11953875" y="6369685"/>
            <a:ext cx="3202305" cy="32023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44510"/>
            <a:ext cx="6367701" cy="708779"/>
          </a:xfrm>
          <a:prstGeom prst="rect">
            <a:avLst/>
          </a:prstGeom>
          <a:noFill/>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App Identity &amp; Purpose</a:t>
            </a:r>
            <a:endParaRPr lang="en-US" sz="4450" dirty="0"/>
          </a:p>
        </p:txBody>
      </p:sp>
      <p:pic>
        <p:nvPicPr>
          <p:cNvPr id="3" name="Image 0" descr="preencoded.png"/>
          <p:cNvPicPr>
            <a:picLocks noChangeAspect="1"/>
          </p:cNvPicPr>
          <p:nvPr/>
        </p:nvPicPr>
        <p:blipFill>
          <a:blip r:embed="rId1"/>
          <a:stretch>
            <a:fillRect/>
          </a:stretch>
        </p:blipFill>
        <p:spPr>
          <a:xfrm>
            <a:off x="2978348" y="2006917"/>
            <a:ext cx="2152055" cy="1306949"/>
          </a:xfrm>
          <a:prstGeom prst="rect">
            <a:avLst/>
          </a:prstGeom>
        </p:spPr>
      </p:pic>
      <p:pic>
        <p:nvPicPr>
          <p:cNvPr id="4" name="Image 1" descr="preencoded.png"/>
          <p:cNvPicPr>
            <a:picLocks noChangeAspect="1"/>
          </p:cNvPicPr>
          <p:nvPr/>
        </p:nvPicPr>
        <p:blipFill>
          <a:blip r:embed="rId2"/>
          <a:stretch>
            <a:fillRect/>
          </a:stretch>
        </p:blipFill>
        <p:spPr>
          <a:xfrm>
            <a:off x="3894892" y="2622947"/>
            <a:ext cx="318968" cy="398621"/>
          </a:xfrm>
          <a:prstGeom prst="rect">
            <a:avLst/>
          </a:prstGeom>
        </p:spPr>
      </p:pic>
      <p:sp>
        <p:nvSpPr>
          <p:cNvPr id="5" name="Text 1"/>
          <p:cNvSpPr/>
          <p:nvPr/>
        </p:nvSpPr>
        <p:spPr>
          <a:xfrm>
            <a:off x="5357217" y="2233732"/>
            <a:ext cx="2859524"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Diagnostic Assistant</a:t>
            </a:r>
            <a:endParaRPr lang="en-US" sz="2200" dirty="0"/>
          </a:p>
        </p:txBody>
      </p:sp>
      <p:sp>
        <p:nvSpPr>
          <p:cNvPr id="6" name="Text 2"/>
          <p:cNvSpPr/>
          <p:nvPr/>
        </p:nvSpPr>
        <p:spPr>
          <a:xfrm>
            <a:off x="5357217" y="2724150"/>
            <a:ext cx="4344948"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Trusted companion for vehicle diagnosis</a:t>
            </a:r>
            <a:endParaRPr lang="en-US" sz="1750" dirty="0"/>
          </a:p>
        </p:txBody>
      </p:sp>
      <p:sp>
        <p:nvSpPr>
          <p:cNvPr id="7" name="Shape 3"/>
          <p:cNvSpPr/>
          <p:nvPr/>
        </p:nvSpPr>
        <p:spPr>
          <a:xfrm>
            <a:off x="5187077" y="3326963"/>
            <a:ext cx="8592860" cy="15240"/>
          </a:xfrm>
          <a:prstGeom prst="roundRect">
            <a:avLst>
              <a:gd name="adj" fmla="val 625116"/>
            </a:avLst>
          </a:prstGeom>
          <a:solidFill>
            <a:srgbClr val="C0C1D7"/>
          </a:solidFill>
        </p:spPr>
      </p:sp>
      <p:pic>
        <p:nvPicPr>
          <p:cNvPr id="8" name="Image 2" descr="preencoded.png"/>
          <p:cNvPicPr>
            <a:picLocks noChangeAspect="1"/>
          </p:cNvPicPr>
          <p:nvPr/>
        </p:nvPicPr>
        <p:blipFill>
          <a:blip r:embed="rId3"/>
          <a:stretch>
            <a:fillRect/>
          </a:stretch>
        </p:blipFill>
        <p:spPr>
          <a:xfrm>
            <a:off x="1902381" y="3370540"/>
            <a:ext cx="4304109" cy="1306949"/>
          </a:xfrm>
          <a:prstGeom prst="rect">
            <a:avLst/>
          </a:prstGeom>
        </p:spPr>
      </p:pic>
      <p:pic>
        <p:nvPicPr>
          <p:cNvPr id="9" name="Image 3" descr="preencoded.png"/>
          <p:cNvPicPr>
            <a:picLocks noChangeAspect="1"/>
          </p:cNvPicPr>
          <p:nvPr/>
        </p:nvPicPr>
        <p:blipFill>
          <a:blip r:embed="rId4"/>
          <a:stretch>
            <a:fillRect/>
          </a:stretch>
        </p:blipFill>
        <p:spPr>
          <a:xfrm>
            <a:off x="3894892" y="3824645"/>
            <a:ext cx="318968" cy="398621"/>
          </a:xfrm>
          <a:prstGeom prst="rect">
            <a:avLst/>
          </a:prstGeom>
        </p:spPr>
      </p:pic>
      <p:sp>
        <p:nvSpPr>
          <p:cNvPr id="10" name="Text 4"/>
          <p:cNvSpPr/>
          <p:nvPr/>
        </p:nvSpPr>
        <p:spPr>
          <a:xfrm>
            <a:off x="6433304" y="3597354"/>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Problem Solver</a:t>
            </a:r>
            <a:endParaRPr lang="en-US" sz="2200" dirty="0"/>
          </a:p>
        </p:txBody>
      </p:sp>
      <p:sp>
        <p:nvSpPr>
          <p:cNvPr id="11" name="Text 5"/>
          <p:cNvSpPr/>
          <p:nvPr/>
        </p:nvSpPr>
        <p:spPr>
          <a:xfrm>
            <a:off x="6433304" y="4087773"/>
            <a:ext cx="4714875"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Interprets and resolves dashboard warnings</a:t>
            </a:r>
            <a:endParaRPr lang="en-US" sz="1750" dirty="0"/>
          </a:p>
        </p:txBody>
      </p:sp>
      <p:sp>
        <p:nvSpPr>
          <p:cNvPr id="12" name="Shape 6"/>
          <p:cNvSpPr/>
          <p:nvPr/>
        </p:nvSpPr>
        <p:spPr>
          <a:xfrm>
            <a:off x="6263164" y="4690586"/>
            <a:ext cx="7516773" cy="15240"/>
          </a:xfrm>
          <a:prstGeom prst="roundRect">
            <a:avLst>
              <a:gd name="adj" fmla="val 625116"/>
            </a:avLst>
          </a:prstGeom>
          <a:solidFill>
            <a:srgbClr val="C0C1D7"/>
          </a:solidFill>
        </p:spPr>
      </p:sp>
      <p:pic>
        <p:nvPicPr>
          <p:cNvPr id="13" name="Image 4" descr="preencoded.png"/>
          <p:cNvPicPr>
            <a:picLocks noChangeAspect="1"/>
          </p:cNvPicPr>
          <p:nvPr/>
        </p:nvPicPr>
        <p:blipFill>
          <a:blip r:embed="rId5"/>
          <a:stretch>
            <a:fillRect/>
          </a:stretch>
        </p:blipFill>
        <p:spPr>
          <a:xfrm>
            <a:off x="826294" y="4734163"/>
            <a:ext cx="6456164" cy="1306949"/>
          </a:xfrm>
          <a:prstGeom prst="rect">
            <a:avLst/>
          </a:prstGeom>
        </p:spPr>
      </p:pic>
      <p:pic>
        <p:nvPicPr>
          <p:cNvPr id="14" name="Image 5" descr="preencoded.png"/>
          <p:cNvPicPr>
            <a:picLocks noChangeAspect="1"/>
          </p:cNvPicPr>
          <p:nvPr/>
        </p:nvPicPr>
        <p:blipFill>
          <a:blip r:embed="rId6"/>
          <a:stretch>
            <a:fillRect/>
          </a:stretch>
        </p:blipFill>
        <p:spPr>
          <a:xfrm>
            <a:off x="3894773" y="5188268"/>
            <a:ext cx="318968" cy="398621"/>
          </a:xfrm>
          <a:prstGeom prst="rect">
            <a:avLst/>
          </a:prstGeom>
        </p:spPr>
      </p:pic>
      <p:sp>
        <p:nvSpPr>
          <p:cNvPr id="15" name="Text 7"/>
          <p:cNvSpPr/>
          <p:nvPr/>
        </p:nvSpPr>
        <p:spPr>
          <a:xfrm>
            <a:off x="7509272" y="4960977"/>
            <a:ext cx="2900124"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Vehicle Maintenance</a:t>
            </a:r>
            <a:endParaRPr lang="en-US" sz="2200" dirty="0"/>
          </a:p>
        </p:txBody>
      </p:sp>
      <p:sp>
        <p:nvSpPr>
          <p:cNvPr id="16" name="Text 8"/>
          <p:cNvSpPr/>
          <p:nvPr/>
        </p:nvSpPr>
        <p:spPr>
          <a:xfrm>
            <a:off x="7509272" y="5451396"/>
            <a:ext cx="4779407"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Empowers users with automotive knowledge</a:t>
            </a:r>
            <a:endParaRPr lang="en-US" sz="1750" dirty="0"/>
          </a:p>
        </p:txBody>
      </p:sp>
      <p:sp>
        <p:nvSpPr>
          <p:cNvPr id="17" name="Text 9"/>
          <p:cNvSpPr/>
          <p:nvPr/>
        </p:nvSpPr>
        <p:spPr>
          <a:xfrm>
            <a:off x="793790" y="6296263"/>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name "Car Fault Finder" clearly communicates the app's primary function as a diagnostic tool. It addresses the common frustration of interpreting complex dashboard warning lights and vehicle faults. By making car diagnostics more accessible, the app helps users save time, reduce stress, and maintain their vehicles more effectively.</a:t>
            </a:r>
            <a:endParaRPr lang="en-US" sz="1750" dirty="0"/>
          </a:p>
        </p:txBody>
      </p:sp>
      <p:pic>
        <p:nvPicPr>
          <p:cNvPr id="18" name="Picture 17" descr="20250602_213735"/>
          <p:cNvPicPr>
            <a:picLocks noChangeAspect="1"/>
          </p:cNvPicPr>
          <p:nvPr/>
        </p:nvPicPr>
        <p:blipFill>
          <a:blip r:embed="rId7"/>
          <a:stretch>
            <a:fillRect/>
          </a:stretch>
        </p:blipFill>
        <p:spPr>
          <a:xfrm>
            <a:off x="10525125" y="5199380"/>
            <a:ext cx="5152390" cy="5152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5058" y="824270"/>
            <a:ext cx="7709654" cy="614958"/>
          </a:xfrm>
          <a:prstGeom prst="rect">
            <a:avLst/>
          </a:prstGeom>
          <a:noFill/>
        </p:spPr>
        <p:txBody>
          <a:bodyPr wrap="non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Target Audience &amp; Unique Value</a:t>
            </a:r>
            <a:endParaRPr lang="en-US" sz="3850" dirty="0"/>
          </a:p>
        </p:txBody>
      </p:sp>
      <p:sp>
        <p:nvSpPr>
          <p:cNvPr id="4" name="Shape 1"/>
          <p:cNvSpPr/>
          <p:nvPr/>
        </p:nvSpPr>
        <p:spPr>
          <a:xfrm>
            <a:off x="6175058" y="1734264"/>
            <a:ext cx="442674" cy="442674"/>
          </a:xfrm>
          <a:prstGeom prst="roundRect">
            <a:avLst>
              <a:gd name="adj" fmla="val 18669"/>
            </a:avLst>
          </a:prstGeom>
          <a:solidFill>
            <a:srgbClr val="DADBF1"/>
          </a:solidFill>
          <a:ln w="7620">
            <a:solidFill>
              <a:srgbClr val="C0C1D7"/>
            </a:solidFill>
            <a:prstDash val="solid"/>
          </a:ln>
        </p:spPr>
      </p:sp>
      <p:pic>
        <p:nvPicPr>
          <p:cNvPr id="5" name="Image 1" descr="preencoded.png"/>
          <p:cNvPicPr>
            <a:picLocks noChangeAspect="1"/>
          </p:cNvPicPr>
          <p:nvPr/>
        </p:nvPicPr>
        <p:blipFill>
          <a:blip r:embed="rId2"/>
          <a:stretch>
            <a:fillRect/>
          </a:stretch>
        </p:blipFill>
        <p:spPr>
          <a:xfrm>
            <a:off x="6248876" y="1771174"/>
            <a:ext cx="295037" cy="368856"/>
          </a:xfrm>
          <a:prstGeom prst="rect">
            <a:avLst/>
          </a:prstGeom>
        </p:spPr>
      </p:pic>
      <p:sp>
        <p:nvSpPr>
          <p:cNvPr id="6" name="Text 2"/>
          <p:cNvSpPr/>
          <p:nvPr/>
        </p:nvSpPr>
        <p:spPr>
          <a:xfrm>
            <a:off x="6814423" y="1801892"/>
            <a:ext cx="2459474" cy="307419"/>
          </a:xfrm>
          <a:prstGeom prst="rect">
            <a:avLst/>
          </a:prstGeom>
          <a:noFill/>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Private Car Owners</a:t>
            </a:r>
            <a:endParaRPr lang="en-US" sz="1900" dirty="0"/>
          </a:p>
        </p:txBody>
      </p:sp>
      <p:sp>
        <p:nvSpPr>
          <p:cNvPr id="7" name="Text 3"/>
          <p:cNvSpPr/>
          <p:nvPr/>
        </p:nvSpPr>
        <p:spPr>
          <a:xfrm>
            <a:off x="6814423" y="2227302"/>
            <a:ext cx="7127319" cy="629603"/>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Individuals seeking to maintain their vehicles and reduce repair costs through early problem detection and DIY solutions.</a:t>
            </a:r>
            <a:endParaRPr lang="en-US" sz="1500" dirty="0"/>
          </a:p>
        </p:txBody>
      </p:sp>
      <p:sp>
        <p:nvSpPr>
          <p:cNvPr id="8" name="Shape 4"/>
          <p:cNvSpPr/>
          <p:nvPr/>
        </p:nvSpPr>
        <p:spPr>
          <a:xfrm>
            <a:off x="6175058" y="3250406"/>
            <a:ext cx="442674" cy="442674"/>
          </a:xfrm>
          <a:prstGeom prst="roundRect">
            <a:avLst>
              <a:gd name="adj" fmla="val 18669"/>
            </a:avLst>
          </a:prstGeom>
          <a:solidFill>
            <a:srgbClr val="DADBF1"/>
          </a:solidFill>
          <a:ln w="7620">
            <a:solidFill>
              <a:srgbClr val="C0C1D7"/>
            </a:solidFill>
            <a:prstDash val="solid"/>
          </a:ln>
        </p:spPr>
      </p:sp>
      <p:pic>
        <p:nvPicPr>
          <p:cNvPr id="9" name="Image 2" descr="preencoded.png"/>
          <p:cNvPicPr>
            <a:picLocks noChangeAspect="1"/>
          </p:cNvPicPr>
          <p:nvPr/>
        </p:nvPicPr>
        <p:blipFill>
          <a:blip r:embed="rId3"/>
          <a:stretch>
            <a:fillRect/>
          </a:stretch>
        </p:blipFill>
        <p:spPr>
          <a:xfrm>
            <a:off x="6248876" y="3287316"/>
            <a:ext cx="295037" cy="368856"/>
          </a:xfrm>
          <a:prstGeom prst="rect">
            <a:avLst/>
          </a:prstGeom>
        </p:spPr>
      </p:pic>
      <p:sp>
        <p:nvSpPr>
          <p:cNvPr id="10" name="Text 5"/>
          <p:cNvSpPr/>
          <p:nvPr/>
        </p:nvSpPr>
        <p:spPr>
          <a:xfrm>
            <a:off x="6814423" y="3318034"/>
            <a:ext cx="2459474" cy="307419"/>
          </a:xfrm>
          <a:prstGeom prst="rect">
            <a:avLst/>
          </a:prstGeom>
          <a:noFill/>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Professional Drivers</a:t>
            </a:r>
            <a:endParaRPr lang="en-US" sz="1900" dirty="0"/>
          </a:p>
        </p:txBody>
      </p:sp>
      <p:sp>
        <p:nvSpPr>
          <p:cNvPr id="11" name="Text 6"/>
          <p:cNvSpPr/>
          <p:nvPr/>
        </p:nvSpPr>
        <p:spPr>
          <a:xfrm>
            <a:off x="6814423" y="3743444"/>
            <a:ext cx="7127319" cy="629603"/>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Taxi and ride-share drivers who rely on their vehicles for income and need fast, reliable diagnostics to minimize downtime.</a:t>
            </a:r>
            <a:endParaRPr lang="en-US" sz="1500" dirty="0"/>
          </a:p>
        </p:txBody>
      </p:sp>
      <p:sp>
        <p:nvSpPr>
          <p:cNvPr id="12" name="Shape 7"/>
          <p:cNvSpPr/>
          <p:nvPr/>
        </p:nvSpPr>
        <p:spPr>
          <a:xfrm>
            <a:off x="6175058" y="4766548"/>
            <a:ext cx="442674" cy="442674"/>
          </a:xfrm>
          <a:prstGeom prst="roundRect">
            <a:avLst>
              <a:gd name="adj" fmla="val 18669"/>
            </a:avLst>
          </a:prstGeom>
          <a:solidFill>
            <a:srgbClr val="DADBF1"/>
          </a:solidFill>
          <a:ln w="7620">
            <a:solidFill>
              <a:srgbClr val="C0C1D7"/>
            </a:solidFill>
            <a:prstDash val="solid"/>
          </a:ln>
        </p:spPr>
      </p:sp>
      <p:pic>
        <p:nvPicPr>
          <p:cNvPr id="13" name="Image 3" descr="preencoded.png"/>
          <p:cNvPicPr>
            <a:picLocks noChangeAspect="1"/>
          </p:cNvPicPr>
          <p:nvPr/>
        </p:nvPicPr>
        <p:blipFill>
          <a:blip r:embed="rId4"/>
          <a:stretch>
            <a:fillRect/>
          </a:stretch>
        </p:blipFill>
        <p:spPr>
          <a:xfrm>
            <a:off x="6248876" y="4803458"/>
            <a:ext cx="295037" cy="368856"/>
          </a:xfrm>
          <a:prstGeom prst="rect">
            <a:avLst/>
          </a:prstGeom>
        </p:spPr>
      </p:pic>
      <p:sp>
        <p:nvSpPr>
          <p:cNvPr id="14" name="Text 8"/>
          <p:cNvSpPr/>
          <p:nvPr/>
        </p:nvSpPr>
        <p:spPr>
          <a:xfrm>
            <a:off x="6814423" y="4834176"/>
            <a:ext cx="3053358" cy="307419"/>
          </a:xfrm>
          <a:prstGeom prst="rect">
            <a:avLst/>
          </a:prstGeom>
          <a:noFill/>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Mechanics &amp; Technicians</a:t>
            </a:r>
            <a:endParaRPr lang="en-US" sz="1900" dirty="0"/>
          </a:p>
        </p:txBody>
      </p:sp>
      <p:sp>
        <p:nvSpPr>
          <p:cNvPr id="15" name="Text 9"/>
          <p:cNvSpPr/>
          <p:nvPr/>
        </p:nvSpPr>
        <p:spPr>
          <a:xfrm>
            <a:off x="6814423" y="5259586"/>
            <a:ext cx="7127319" cy="629603"/>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Automotive professionals looking for quick reference tools or second opinions to supplement their expertise.</a:t>
            </a:r>
            <a:endParaRPr lang="en-US" sz="1500" dirty="0"/>
          </a:p>
        </p:txBody>
      </p:sp>
      <p:sp>
        <p:nvSpPr>
          <p:cNvPr id="16" name="Shape 10"/>
          <p:cNvSpPr/>
          <p:nvPr/>
        </p:nvSpPr>
        <p:spPr>
          <a:xfrm>
            <a:off x="6175058" y="6282690"/>
            <a:ext cx="442674" cy="442674"/>
          </a:xfrm>
          <a:prstGeom prst="roundRect">
            <a:avLst>
              <a:gd name="adj" fmla="val 18669"/>
            </a:avLst>
          </a:prstGeom>
          <a:solidFill>
            <a:srgbClr val="DADBF1"/>
          </a:solidFill>
          <a:ln w="7620">
            <a:solidFill>
              <a:srgbClr val="C0C1D7"/>
            </a:solidFill>
            <a:prstDash val="solid"/>
          </a:ln>
        </p:spPr>
      </p:sp>
      <p:pic>
        <p:nvPicPr>
          <p:cNvPr id="17" name="Image 4" descr="preencoded.png"/>
          <p:cNvPicPr>
            <a:picLocks noChangeAspect="1"/>
          </p:cNvPicPr>
          <p:nvPr/>
        </p:nvPicPr>
        <p:blipFill>
          <a:blip r:embed="rId5"/>
          <a:stretch>
            <a:fillRect/>
          </a:stretch>
        </p:blipFill>
        <p:spPr>
          <a:xfrm>
            <a:off x="6248876" y="6319599"/>
            <a:ext cx="295037" cy="368856"/>
          </a:xfrm>
          <a:prstGeom prst="rect">
            <a:avLst/>
          </a:prstGeom>
        </p:spPr>
      </p:pic>
      <p:sp>
        <p:nvSpPr>
          <p:cNvPr id="18" name="Text 11"/>
          <p:cNvSpPr/>
          <p:nvPr/>
        </p:nvSpPr>
        <p:spPr>
          <a:xfrm>
            <a:off x="6814423" y="6350317"/>
            <a:ext cx="3225641" cy="307419"/>
          </a:xfrm>
          <a:prstGeom prst="rect">
            <a:avLst/>
          </a:prstGeom>
          <a:noFill/>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Fleet Managers &amp; Students</a:t>
            </a:r>
            <a:endParaRPr lang="en-US" sz="1900" dirty="0"/>
          </a:p>
        </p:txBody>
      </p:sp>
      <p:sp>
        <p:nvSpPr>
          <p:cNvPr id="19" name="Text 12"/>
          <p:cNvSpPr/>
          <p:nvPr/>
        </p:nvSpPr>
        <p:spPr>
          <a:xfrm>
            <a:off x="6814423" y="6775728"/>
            <a:ext cx="7127319" cy="629603"/>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Those responsible for multiple vehicles or learning about automotive systems who need comprehensive diagnostic resources.</a:t>
            </a:r>
            <a:endParaRPr lang="en-US" sz="1500" dirty="0"/>
          </a:p>
        </p:txBody>
      </p:sp>
      <p:pic>
        <p:nvPicPr>
          <p:cNvPr id="20" name="Picture 19" descr="20250602_213735"/>
          <p:cNvPicPr>
            <a:picLocks noChangeAspect="1"/>
          </p:cNvPicPr>
          <p:nvPr/>
        </p:nvPicPr>
        <p:blipFill>
          <a:blip r:embed="rId6"/>
          <a:stretch>
            <a:fillRect/>
          </a:stretch>
        </p:blipFill>
        <p:spPr>
          <a:xfrm>
            <a:off x="10525125" y="5199380"/>
            <a:ext cx="5152390" cy="51523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862"/>
          </a:xfrm>
          <a:prstGeom prst="rect">
            <a:avLst/>
          </a:prstGeom>
        </p:spPr>
      </p:pic>
      <p:sp>
        <p:nvSpPr>
          <p:cNvPr id="3" name="Text 0"/>
          <p:cNvSpPr/>
          <p:nvPr/>
        </p:nvSpPr>
        <p:spPr>
          <a:xfrm>
            <a:off x="728067" y="572095"/>
            <a:ext cx="5201126" cy="650081"/>
          </a:xfrm>
          <a:prstGeom prst="rect">
            <a:avLst/>
          </a:prstGeom>
          <a:noFill/>
        </p:spPr>
        <p:txBody>
          <a:bodyPr wrap="none" lIns="0" tIns="0" rIns="0" bIns="0" rtlCol="0" anchor="t"/>
          <a:lstStyle/>
          <a:p>
            <a:pPr marL="0" indent="0" algn="l">
              <a:lnSpc>
                <a:spcPts val="5100"/>
              </a:lnSpc>
              <a:buNone/>
            </a:pPr>
            <a:r>
              <a:rPr lang="en-US" sz="4050" b="1" dirty="0">
                <a:solidFill>
                  <a:srgbClr val="000000"/>
                </a:solidFill>
                <a:latin typeface="Inter Bold" pitchFamily="34" charset="0"/>
                <a:ea typeface="Inter Bold" pitchFamily="34" charset="-122"/>
                <a:cs typeface="Inter Bold" pitchFamily="34" charset="-120"/>
              </a:rPr>
              <a:t>Key Features</a:t>
            </a:r>
            <a:endParaRPr lang="en-US" sz="4050" dirty="0"/>
          </a:p>
        </p:txBody>
      </p:sp>
      <p:pic>
        <p:nvPicPr>
          <p:cNvPr id="4" name="Image 1" descr="preencoded.png"/>
          <p:cNvPicPr>
            <a:picLocks noChangeAspect="1"/>
          </p:cNvPicPr>
          <p:nvPr/>
        </p:nvPicPr>
        <p:blipFill>
          <a:blip r:embed="rId2"/>
          <a:stretch>
            <a:fillRect/>
          </a:stretch>
        </p:blipFill>
        <p:spPr>
          <a:xfrm>
            <a:off x="728067" y="1534239"/>
            <a:ext cx="1040130" cy="1531382"/>
          </a:xfrm>
          <a:prstGeom prst="rect">
            <a:avLst/>
          </a:prstGeom>
        </p:spPr>
      </p:pic>
      <p:sp>
        <p:nvSpPr>
          <p:cNvPr id="5" name="Text 1"/>
          <p:cNvSpPr/>
          <p:nvPr/>
        </p:nvSpPr>
        <p:spPr>
          <a:xfrm>
            <a:off x="2080260" y="1742242"/>
            <a:ext cx="3665696" cy="325041"/>
          </a:xfrm>
          <a:prstGeom prst="rect">
            <a:avLst/>
          </a:prstGeom>
          <a:noFill/>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Dashboard Light Recognition</a:t>
            </a:r>
            <a:endParaRPr lang="en-US" sz="2000" dirty="0"/>
          </a:p>
        </p:txBody>
      </p:sp>
      <p:sp>
        <p:nvSpPr>
          <p:cNvPr id="6" name="Text 2"/>
          <p:cNvSpPr/>
          <p:nvPr/>
        </p:nvSpPr>
        <p:spPr>
          <a:xfrm>
            <a:off x="2080260" y="2192060"/>
            <a:ext cx="6335673" cy="665559"/>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Uses smartphone camera and AI to identify warning lights and symbols, with manual browsing options available.</a:t>
            </a:r>
            <a:endParaRPr lang="en-US" sz="1600" dirty="0"/>
          </a:p>
        </p:txBody>
      </p:sp>
      <p:pic>
        <p:nvPicPr>
          <p:cNvPr id="7" name="Image 2" descr="preencoded.png"/>
          <p:cNvPicPr>
            <a:picLocks noChangeAspect="1"/>
          </p:cNvPicPr>
          <p:nvPr/>
        </p:nvPicPr>
        <p:blipFill>
          <a:blip r:embed="rId3"/>
          <a:stretch>
            <a:fillRect/>
          </a:stretch>
        </p:blipFill>
        <p:spPr>
          <a:xfrm>
            <a:off x="728067" y="3065621"/>
            <a:ext cx="1040130" cy="1531382"/>
          </a:xfrm>
          <a:prstGeom prst="rect">
            <a:avLst/>
          </a:prstGeom>
        </p:spPr>
      </p:pic>
      <p:sp>
        <p:nvSpPr>
          <p:cNvPr id="8" name="Text 3"/>
          <p:cNvSpPr/>
          <p:nvPr/>
        </p:nvSpPr>
        <p:spPr>
          <a:xfrm>
            <a:off x="2080260" y="3273623"/>
            <a:ext cx="4375666" cy="325041"/>
          </a:xfrm>
          <a:prstGeom prst="rect">
            <a:avLst/>
          </a:prstGeom>
          <a:noFill/>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Comprehensive Fault Descriptions</a:t>
            </a:r>
            <a:endParaRPr lang="en-US" sz="2000" dirty="0"/>
          </a:p>
        </p:txBody>
      </p:sp>
      <p:sp>
        <p:nvSpPr>
          <p:cNvPr id="9" name="Text 4"/>
          <p:cNvSpPr/>
          <p:nvPr/>
        </p:nvSpPr>
        <p:spPr>
          <a:xfrm>
            <a:off x="2080260" y="3723442"/>
            <a:ext cx="6335673" cy="665559"/>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Provides clear explanations of symbols with potential causes categorized by severity levels.</a:t>
            </a:r>
            <a:endParaRPr lang="en-US" sz="1600" dirty="0"/>
          </a:p>
        </p:txBody>
      </p:sp>
      <p:pic>
        <p:nvPicPr>
          <p:cNvPr id="10" name="Image 3" descr="preencoded.png"/>
          <p:cNvPicPr>
            <a:picLocks noChangeAspect="1"/>
          </p:cNvPicPr>
          <p:nvPr/>
        </p:nvPicPr>
        <p:blipFill>
          <a:blip r:embed="rId4"/>
          <a:stretch>
            <a:fillRect/>
          </a:stretch>
        </p:blipFill>
        <p:spPr>
          <a:xfrm>
            <a:off x="728067" y="4597003"/>
            <a:ext cx="1040130" cy="1531382"/>
          </a:xfrm>
          <a:prstGeom prst="rect">
            <a:avLst/>
          </a:prstGeom>
        </p:spPr>
      </p:pic>
      <p:sp>
        <p:nvSpPr>
          <p:cNvPr id="11" name="Text 5"/>
          <p:cNvSpPr/>
          <p:nvPr/>
        </p:nvSpPr>
        <p:spPr>
          <a:xfrm>
            <a:off x="2080260" y="4805005"/>
            <a:ext cx="3262312" cy="325041"/>
          </a:xfrm>
          <a:prstGeom prst="rect">
            <a:avLst/>
          </a:prstGeom>
          <a:noFill/>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Action Recommendations</a:t>
            </a:r>
            <a:endParaRPr lang="en-US" sz="2000" dirty="0"/>
          </a:p>
        </p:txBody>
      </p:sp>
      <p:sp>
        <p:nvSpPr>
          <p:cNvPr id="12" name="Text 6"/>
          <p:cNvSpPr/>
          <p:nvPr/>
        </p:nvSpPr>
        <p:spPr>
          <a:xfrm>
            <a:off x="2080260" y="5254823"/>
            <a:ext cx="6335673" cy="665559"/>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Suggests immediate actions, troubleshooting steps, and connects users to nearby service centers.</a:t>
            </a:r>
            <a:endParaRPr lang="en-US" sz="1600" dirty="0"/>
          </a:p>
        </p:txBody>
      </p:sp>
      <p:pic>
        <p:nvPicPr>
          <p:cNvPr id="13" name="Image 4" descr="preencoded.png"/>
          <p:cNvPicPr>
            <a:picLocks noChangeAspect="1"/>
          </p:cNvPicPr>
          <p:nvPr/>
        </p:nvPicPr>
        <p:blipFill>
          <a:blip r:embed="rId5"/>
          <a:stretch>
            <a:fillRect/>
          </a:stretch>
        </p:blipFill>
        <p:spPr>
          <a:xfrm>
            <a:off x="728067" y="6128385"/>
            <a:ext cx="1040130" cy="1531382"/>
          </a:xfrm>
          <a:prstGeom prst="rect">
            <a:avLst/>
          </a:prstGeom>
        </p:spPr>
      </p:pic>
      <p:sp>
        <p:nvSpPr>
          <p:cNvPr id="14" name="Text 7"/>
          <p:cNvSpPr/>
          <p:nvPr/>
        </p:nvSpPr>
        <p:spPr>
          <a:xfrm>
            <a:off x="2080260" y="6336387"/>
            <a:ext cx="2909054" cy="325041"/>
          </a:xfrm>
          <a:prstGeom prst="rect">
            <a:avLst/>
          </a:prstGeom>
          <a:noFill/>
        </p:spPr>
        <p:txBody>
          <a:bodyPr wrap="none" lIns="0" tIns="0" rIns="0" bIns="0" rtlCol="0" anchor="t"/>
          <a:lstStyle/>
          <a:p>
            <a:pPr marL="0" indent="0" algn="l">
              <a:lnSpc>
                <a:spcPts val="2550"/>
              </a:lnSpc>
              <a:buNone/>
            </a:pPr>
            <a:r>
              <a:rPr lang="en-US" sz="2000" b="1" dirty="0">
                <a:solidFill>
                  <a:srgbClr val="272525"/>
                </a:solidFill>
                <a:latin typeface="Inter Bold" pitchFamily="34" charset="0"/>
                <a:ea typeface="Inter Bold" pitchFamily="34" charset="-122"/>
                <a:cs typeface="Inter Bold" pitchFamily="34" charset="-120"/>
              </a:rPr>
              <a:t>Engine Sound Analysis</a:t>
            </a:r>
            <a:endParaRPr lang="en-US" sz="2000" dirty="0"/>
          </a:p>
        </p:txBody>
      </p:sp>
      <p:sp>
        <p:nvSpPr>
          <p:cNvPr id="15" name="Text 8"/>
          <p:cNvSpPr/>
          <p:nvPr/>
        </p:nvSpPr>
        <p:spPr>
          <a:xfrm>
            <a:off x="2080260" y="6786205"/>
            <a:ext cx="6335673" cy="665559"/>
          </a:xfrm>
          <a:prstGeom prst="rect">
            <a:avLst/>
          </a:prstGeom>
          <a:noFill/>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Records and analyzes unusual engine sounds to identify potential mechanical issues using machine learning.</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624"/>
          </a:xfrm>
          <a:prstGeom prst="rect">
            <a:avLst/>
          </a:prstGeom>
        </p:spPr>
      </p:pic>
      <p:sp>
        <p:nvSpPr>
          <p:cNvPr id="3" name="Text 0"/>
          <p:cNvSpPr/>
          <p:nvPr/>
        </p:nvSpPr>
        <p:spPr>
          <a:xfrm>
            <a:off x="671751" y="527804"/>
            <a:ext cx="5275302" cy="599718"/>
          </a:xfrm>
          <a:prstGeom prst="rect">
            <a:avLst/>
          </a:prstGeom>
          <a:noFill/>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Additional Capabilities</a:t>
            </a:r>
            <a:endParaRPr lang="en-US" sz="3750" dirty="0"/>
          </a:p>
        </p:txBody>
      </p:sp>
      <p:sp>
        <p:nvSpPr>
          <p:cNvPr id="4" name="Shape 1"/>
          <p:cNvSpPr/>
          <p:nvPr/>
        </p:nvSpPr>
        <p:spPr>
          <a:xfrm>
            <a:off x="671751" y="1415415"/>
            <a:ext cx="7800499" cy="1428155"/>
          </a:xfrm>
          <a:prstGeom prst="roundRect">
            <a:avLst>
              <a:gd name="adj" fmla="val 5645"/>
            </a:avLst>
          </a:prstGeom>
          <a:solidFill>
            <a:srgbClr val="DADBF1"/>
          </a:solidFill>
          <a:ln w="7620">
            <a:solidFill>
              <a:srgbClr val="C0C1D7"/>
            </a:solidFill>
            <a:prstDash val="solid"/>
          </a:ln>
        </p:spPr>
      </p:sp>
      <p:sp>
        <p:nvSpPr>
          <p:cNvPr id="5" name="Text 2"/>
          <p:cNvSpPr/>
          <p:nvPr/>
        </p:nvSpPr>
        <p:spPr>
          <a:xfrm>
            <a:off x="871299" y="1614964"/>
            <a:ext cx="2399228" cy="299799"/>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Video Tutorials</a:t>
            </a:r>
            <a:endParaRPr lang="en-US" sz="1850" dirty="0"/>
          </a:p>
        </p:txBody>
      </p:sp>
      <p:sp>
        <p:nvSpPr>
          <p:cNvPr id="6" name="Text 3"/>
          <p:cNvSpPr/>
          <p:nvPr/>
        </p:nvSpPr>
        <p:spPr>
          <a:xfrm>
            <a:off x="871299" y="2029897"/>
            <a:ext cx="7401401" cy="614124"/>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Access to step-by-step repair and maintenance videos from verified car experts, helping users perform basic fixes themselves.</a:t>
            </a:r>
            <a:endParaRPr lang="en-US" sz="1500" dirty="0"/>
          </a:p>
        </p:txBody>
      </p:sp>
      <p:sp>
        <p:nvSpPr>
          <p:cNvPr id="7" name="Shape 4"/>
          <p:cNvSpPr/>
          <p:nvPr/>
        </p:nvSpPr>
        <p:spPr>
          <a:xfrm>
            <a:off x="671751" y="3035498"/>
            <a:ext cx="7800499" cy="1428155"/>
          </a:xfrm>
          <a:prstGeom prst="roundRect">
            <a:avLst>
              <a:gd name="adj" fmla="val 5645"/>
            </a:avLst>
          </a:prstGeom>
          <a:solidFill>
            <a:srgbClr val="DADBF1"/>
          </a:solidFill>
          <a:ln w="7620">
            <a:solidFill>
              <a:srgbClr val="C0C1D7"/>
            </a:solidFill>
            <a:prstDash val="solid"/>
          </a:ln>
        </p:spPr>
      </p:sp>
      <p:sp>
        <p:nvSpPr>
          <p:cNvPr id="8" name="Text 5"/>
          <p:cNvSpPr/>
          <p:nvPr/>
        </p:nvSpPr>
        <p:spPr>
          <a:xfrm>
            <a:off x="871299" y="3235047"/>
            <a:ext cx="2399228" cy="299799"/>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OBD-2 Diagnostics</a:t>
            </a:r>
            <a:endParaRPr lang="en-US" sz="1850" dirty="0"/>
          </a:p>
        </p:txBody>
      </p:sp>
      <p:sp>
        <p:nvSpPr>
          <p:cNvPr id="9" name="Text 6"/>
          <p:cNvSpPr/>
          <p:nvPr/>
        </p:nvSpPr>
        <p:spPr>
          <a:xfrm>
            <a:off x="871299" y="3649980"/>
            <a:ext cx="7401401" cy="614124"/>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Integration with OBD-2 devices to read and interpret fault codes directly from the vehicle's onboard computer system.</a:t>
            </a:r>
            <a:endParaRPr lang="en-US" sz="1500" dirty="0"/>
          </a:p>
        </p:txBody>
      </p:sp>
      <p:sp>
        <p:nvSpPr>
          <p:cNvPr id="10" name="Shape 7"/>
          <p:cNvSpPr/>
          <p:nvPr/>
        </p:nvSpPr>
        <p:spPr>
          <a:xfrm>
            <a:off x="671751" y="4655582"/>
            <a:ext cx="7800499" cy="1428155"/>
          </a:xfrm>
          <a:prstGeom prst="roundRect">
            <a:avLst>
              <a:gd name="adj" fmla="val 5645"/>
            </a:avLst>
          </a:prstGeom>
          <a:solidFill>
            <a:srgbClr val="DADBF1"/>
          </a:solidFill>
          <a:ln w="7620">
            <a:solidFill>
              <a:srgbClr val="C0C1D7"/>
            </a:solidFill>
            <a:prstDash val="solid"/>
          </a:ln>
        </p:spPr>
      </p:sp>
      <p:sp>
        <p:nvSpPr>
          <p:cNvPr id="11" name="Text 8"/>
          <p:cNvSpPr/>
          <p:nvPr/>
        </p:nvSpPr>
        <p:spPr>
          <a:xfrm>
            <a:off x="871299" y="4855131"/>
            <a:ext cx="2440424" cy="299799"/>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Maintenance History</a:t>
            </a:r>
            <a:endParaRPr lang="en-US" sz="1850" dirty="0"/>
          </a:p>
        </p:txBody>
      </p:sp>
      <p:sp>
        <p:nvSpPr>
          <p:cNvPr id="12" name="Text 9"/>
          <p:cNvSpPr/>
          <p:nvPr/>
        </p:nvSpPr>
        <p:spPr>
          <a:xfrm>
            <a:off x="871299" y="5270063"/>
            <a:ext cx="7401401" cy="614124"/>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Track vehicle maintenance records and receive reminders for scheduled service, creating a comprehensive vehicle health log.</a:t>
            </a:r>
            <a:endParaRPr lang="en-US" sz="1500" dirty="0"/>
          </a:p>
        </p:txBody>
      </p:sp>
      <p:sp>
        <p:nvSpPr>
          <p:cNvPr id="13" name="Shape 10"/>
          <p:cNvSpPr/>
          <p:nvPr/>
        </p:nvSpPr>
        <p:spPr>
          <a:xfrm>
            <a:off x="671751" y="6275665"/>
            <a:ext cx="7800499" cy="1428155"/>
          </a:xfrm>
          <a:prstGeom prst="roundRect">
            <a:avLst>
              <a:gd name="adj" fmla="val 5645"/>
            </a:avLst>
          </a:prstGeom>
          <a:solidFill>
            <a:srgbClr val="DADBF1"/>
          </a:solidFill>
          <a:ln w="7620">
            <a:solidFill>
              <a:srgbClr val="C0C1D7"/>
            </a:solidFill>
            <a:prstDash val="solid"/>
          </a:ln>
        </p:spPr>
      </p:sp>
      <p:sp>
        <p:nvSpPr>
          <p:cNvPr id="14" name="Text 11"/>
          <p:cNvSpPr/>
          <p:nvPr/>
        </p:nvSpPr>
        <p:spPr>
          <a:xfrm>
            <a:off x="871299" y="6475214"/>
            <a:ext cx="2399228" cy="299799"/>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Offline Functionality</a:t>
            </a:r>
            <a:endParaRPr lang="en-US" sz="1850" dirty="0"/>
          </a:p>
        </p:txBody>
      </p:sp>
      <p:sp>
        <p:nvSpPr>
          <p:cNvPr id="15" name="Text 12"/>
          <p:cNvSpPr/>
          <p:nvPr/>
        </p:nvSpPr>
        <p:spPr>
          <a:xfrm>
            <a:off x="871299" y="6890147"/>
            <a:ext cx="7401401" cy="614124"/>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Essential features remain available without internet connection, ensuring the app is useful during roadside emergencies.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0535" y="1589842"/>
            <a:ext cx="5670590" cy="708779"/>
          </a:xfrm>
          <a:prstGeom prst="rect">
            <a:avLst/>
          </a:prstGeom>
          <a:noFill/>
        </p:spPr>
        <p:txBody>
          <a:bodyPr wrap="none" lIns="0" tIns="0" rIns="0" bIns="0" rtlCol="0" anchor="t"/>
          <a:lstStyle/>
          <a:p>
            <a:pPr marL="0" indent="0" algn="ctr">
              <a:lnSpc>
                <a:spcPts val="5550"/>
              </a:lnSpc>
              <a:buNone/>
            </a:pPr>
            <a:r>
              <a:rPr lang="en-US" sz="6000" b="1" dirty="0">
                <a:solidFill>
                  <a:srgbClr val="000000"/>
                </a:solidFill>
                <a:latin typeface="Inter Bold" pitchFamily="34" charset="0"/>
                <a:ea typeface="Inter Bold" pitchFamily="34" charset="-122"/>
                <a:cs typeface="Inter Bold" pitchFamily="34" charset="-120"/>
              </a:rPr>
              <a:t>Visual Design</a:t>
            </a:r>
            <a:endParaRPr lang="en-US" sz="6000" b="1" dirty="0">
              <a:solidFill>
                <a:srgbClr val="000000"/>
              </a:solidFill>
              <a:latin typeface="Inter Bold" pitchFamily="34" charset="0"/>
              <a:ea typeface="Inter Bold" pitchFamily="34" charset="-122"/>
              <a:cs typeface="Inter Bold" pitchFamily="34" charset="-120"/>
            </a:endParaRPr>
          </a:p>
        </p:txBody>
      </p:sp>
      <p:sp>
        <p:nvSpPr>
          <p:cNvPr id="3" name="Text 1"/>
          <p:cNvSpPr/>
          <p:nvPr/>
        </p:nvSpPr>
        <p:spPr>
          <a:xfrm>
            <a:off x="793790" y="280654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Color Scheme</a:t>
            </a:r>
            <a:endParaRPr lang="en-US" sz="2200" dirty="0"/>
          </a:p>
        </p:txBody>
      </p:sp>
      <p:sp>
        <p:nvSpPr>
          <p:cNvPr id="4" name="Text 2"/>
          <p:cNvSpPr/>
          <p:nvPr/>
        </p:nvSpPr>
        <p:spPr>
          <a:xfrm>
            <a:off x="793790" y="3387685"/>
            <a:ext cx="6244709" cy="362903"/>
          </a:xfrm>
          <a:prstGeom prst="rect">
            <a:avLst/>
          </a:prstGeom>
          <a:noFill/>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app uses a purposeful color palette:</a:t>
            </a:r>
            <a:endParaRPr lang="en-US" sz="1750" dirty="0"/>
          </a:p>
        </p:txBody>
      </p:sp>
      <p:sp>
        <p:nvSpPr>
          <p:cNvPr id="5" name="Text 3"/>
          <p:cNvSpPr/>
          <p:nvPr/>
        </p:nvSpPr>
        <p:spPr>
          <a:xfrm>
            <a:off x="793790" y="395466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Orange (#FFA000) for repair icons</a:t>
            </a:r>
            <a:endParaRPr lang="en-US" sz="1750" dirty="0"/>
          </a:p>
        </p:txBody>
      </p:sp>
      <p:sp>
        <p:nvSpPr>
          <p:cNvPr id="6" name="Text 4"/>
          <p:cNvSpPr/>
          <p:nvPr/>
        </p:nvSpPr>
        <p:spPr>
          <a:xfrm>
            <a:off x="793790" y="439685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Green (#388E3C) for normal status indicators</a:t>
            </a:r>
            <a:endParaRPr lang="en-US" sz="1750" dirty="0"/>
          </a:p>
        </p:txBody>
      </p:sp>
      <p:sp>
        <p:nvSpPr>
          <p:cNvPr id="7" name="Text 5"/>
          <p:cNvSpPr/>
          <p:nvPr/>
        </p:nvSpPr>
        <p:spPr>
          <a:xfrm>
            <a:off x="793790" y="483905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Blue (#1976D2) for interactive elements</a:t>
            </a:r>
            <a:endParaRPr lang="en-US" sz="1750" dirty="0"/>
          </a:p>
        </p:txBody>
      </p:sp>
      <p:sp>
        <p:nvSpPr>
          <p:cNvPr id="8" name="Text 6"/>
          <p:cNvSpPr/>
          <p:nvPr/>
        </p:nvSpPr>
        <p:spPr>
          <a:xfrm>
            <a:off x="793790" y="528125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White and light gray backgrounds for readability</a:t>
            </a:r>
            <a:endParaRPr lang="en-US" sz="1750" dirty="0"/>
          </a:p>
        </p:txBody>
      </p:sp>
      <p:sp>
        <p:nvSpPr>
          <p:cNvPr id="9" name="Text 7"/>
          <p:cNvSpPr/>
          <p:nvPr/>
        </p:nvSpPr>
        <p:spPr>
          <a:xfrm>
            <a:off x="7599521" y="280654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Typography</a:t>
            </a:r>
            <a:endParaRPr lang="en-US" sz="2200" dirty="0"/>
          </a:p>
        </p:txBody>
      </p:sp>
      <p:sp>
        <p:nvSpPr>
          <p:cNvPr id="10" name="Text 8"/>
          <p:cNvSpPr/>
          <p:nvPr/>
        </p:nvSpPr>
        <p:spPr>
          <a:xfrm>
            <a:off x="7599521" y="3387685"/>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Roboto font family is used throughout the app with a clear hierarchy:</a:t>
            </a:r>
            <a:endParaRPr lang="en-US" sz="1750" dirty="0"/>
          </a:p>
        </p:txBody>
      </p:sp>
      <p:sp>
        <p:nvSpPr>
          <p:cNvPr id="11" name="Text 9"/>
          <p:cNvSpPr/>
          <p:nvPr/>
        </p:nvSpPr>
        <p:spPr>
          <a:xfrm>
            <a:off x="7599521" y="431756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24-28pt for headers</a:t>
            </a:r>
            <a:endParaRPr lang="en-US" sz="1750" dirty="0"/>
          </a:p>
        </p:txBody>
      </p:sp>
      <p:sp>
        <p:nvSpPr>
          <p:cNvPr id="12" name="Text 10"/>
          <p:cNvSpPr/>
          <p:nvPr/>
        </p:nvSpPr>
        <p:spPr>
          <a:xfrm>
            <a:off x="7599521" y="475976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16-18pt for body text</a:t>
            </a:r>
            <a:endParaRPr lang="en-US" sz="1750" dirty="0"/>
          </a:p>
        </p:txBody>
      </p:sp>
      <p:sp>
        <p:nvSpPr>
          <p:cNvPr id="13" name="Text 11"/>
          <p:cNvSpPr/>
          <p:nvPr/>
        </p:nvSpPr>
        <p:spPr>
          <a:xfrm>
            <a:off x="7599521" y="520196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12-14pt for captions</a:t>
            </a:r>
            <a:endParaRPr lang="en-US" sz="1750" dirty="0"/>
          </a:p>
        </p:txBody>
      </p:sp>
      <p:sp>
        <p:nvSpPr>
          <p:cNvPr id="14" name="Text 12"/>
          <p:cNvSpPr/>
          <p:nvPr/>
        </p:nvSpPr>
        <p:spPr>
          <a:xfrm>
            <a:off x="7599521" y="5768935"/>
            <a:ext cx="6244709"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ensures optimal readability across different screen sizes.</a:t>
            </a:r>
            <a:endParaRPr lang="en-US" sz="1750" dirty="0"/>
          </a:p>
        </p:txBody>
      </p:sp>
      <p:pic>
        <p:nvPicPr>
          <p:cNvPr id="15" name="Picture 14" descr="20250602_213735"/>
          <p:cNvPicPr>
            <a:picLocks noChangeAspect="1"/>
          </p:cNvPicPr>
          <p:nvPr/>
        </p:nvPicPr>
        <p:blipFill>
          <a:blip r:embed="rId1"/>
          <a:stretch>
            <a:fillRect/>
          </a:stretch>
        </p:blipFill>
        <p:spPr>
          <a:xfrm>
            <a:off x="10525125" y="5252720"/>
            <a:ext cx="5152390" cy="5152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0561" y="1651278"/>
            <a:ext cx="4861679" cy="607576"/>
          </a:xfrm>
          <a:prstGeom prst="rect">
            <a:avLst/>
          </a:prstGeom>
          <a:noFill/>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Screen Designs</a:t>
            </a:r>
            <a:endParaRPr lang="en-US" sz="3800" dirty="0"/>
          </a:p>
        </p:txBody>
      </p:sp>
      <p:pic>
        <p:nvPicPr>
          <p:cNvPr id="3" name="Image 0" descr="preencoded.png"/>
          <p:cNvPicPr>
            <a:picLocks noChangeAspect="1"/>
          </p:cNvPicPr>
          <p:nvPr/>
        </p:nvPicPr>
        <p:blipFill>
          <a:blip r:embed="rId1"/>
          <a:stretch>
            <a:fillRect/>
          </a:stretch>
        </p:blipFill>
        <p:spPr>
          <a:xfrm>
            <a:off x="688181" y="2773918"/>
            <a:ext cx="2526387" cy="2526387"/>
          </a:xfrm>
          <a:prstGeom prst="rect">
            <a:avLst/>
          </a:prstGeom>
        </p:spPr>
      </p:pic>
      <p:pic>
        <p:nvPicPr>
          <p:cNvPr id="4" name="Image 1" descr="preencoded.png"/>
          <p:cNvPicPr>
            <a:picLocks noChangeAspect="1"/>
          </p:cNvPicPr>
          <p:nvPr/>
        </p:nvPicPr>
        <p:blipFill>
          <a:blip r:embed="rId2"/>
          <a:stretch>
            <a:fillRect/>
          </a:stretch>
        </p:blipFill>
        <p:spPr>
          <a:xfrm>
            <a:off x="3370064" y="2773918"/>
            <a:ext cx="2526387" cy="2526387"/>
          </a:xfrm>
          <a:prstGeom prst="rect">
            <a:avLst/>
          </a:prstGeom>
        </p:spPr>
      </p:pic>
      <p:pic>
        <p:nvPicPr>
          <p:cNvPr id="5" name="Image 2" descr="preencoded.png"/>
          <p:cNvPicPr>
            <a:picLocks noChangeAspect="1"/>
          </p:cNvPicPr>
          <p:nvPr/>
        </p:nvPicPr>
        <p:blipFill>
          <a:blip r:embed="rId3"/>
          <a:stretch>
            <a:fillRect/>
          </a:stretch>
        </p:blipFill>
        <p:spPr>
          <a:xfrm>
            <a:off x="6051947" y="2773918"/>
            <a:ext cx="2526387" cy="2526387"/>
          </a:xfrm>
          <a:prstGeom prst="rect">
            <a:avLst/>
          </a:prstGeom>
        </p:spPr>
      </p:pic>
      <p:pic>
        <p:nvPicPr>
          <p:cNvPr id="6" name="Image 3" descr="preencoded.png"/>
          <p:cNvPicPr>
            <a:picLocks noChangeAspect="1"/>
          </p:cNvPicPr>
          <p:nvPr/>
        </p:nvPicPr>
        <p:blipFill>
          <a:blip r:embed="rId4"/>
          <a:stretch>
            <a:fillRect/>
          </a:stretch>
        </p:blipFill>
        <p:spPr>
          <a:xfrm>
            <a:off x="8733830" y="2773918"/>
            <a:ext cx="2526387" cy="2526387"/>
          </a:xfrm>
          <a:prstGeom prst="rect">
            <a:avLst/>
          </a:prstGeom>
        </p:spPr>
      </p:pic>
      <p:pic>
        <p:nvPicPr>
          <p:cNvPr id="7" name="Image 4" descr="preencoded.png"/>
          <p:cNvPicPr>
            <a:picLocks noChangeAspect="1"/>
          </p:cNvPicPr>
          <p:nvPr/>
        </p:nvPicPr>
        <p:blipFill>
          <a:blip r:embed="rId5"/>
          <a:stretch>
            <a:fillRect/>
          </a:stretch>
        </p:blipFill>
        <p:spPr>
          <a:xfrm>
            <a:off x="11415713" y="2773918"/>
            <a:ext cx="2526387" cy="2526387"/>
          </a:xfrm>
          <a:prstGeom prst="rect">
            <a:avLst/>
          </a:prstGeom>
        </p:spPr>
      </p:pic>
      <p:sp>
        <p:nvSpPr>
          <p:cNvPr id="8" name="Text 1"/>
          <p:cNvSpPr/>
          <p:nvPr/>
        </p:nvSpPr>
        <p:spPr>
          <a:xfrm>
            <a:off x="680561" y="5645229"/>
            <a:ext cx="13269277" cy="932974"/>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The app features a clean, intuitive interface with consistent navigation patterns. The splash screen introduces the brand, while the home screen provides quick access to core functions. Specialized screens for diagnostics, maintenance records, and repair tutorials maintain visual consistency while serving distinct purposes.</a:t>
            </a:r>
            <a:endParaRPr lang="en-US" sz="1500" dirty="0"/>
          </a:p>
        </p:txBody>
      </p:sp>
      <p:pic>
        <p:nvPicPr>
          <p:cNvPr id="9" name="Picture 8" descr="20250602_213735"/>
          <p:cNvPicPr>
            <a:picLocks noChangeAspect="1"/>
          </p:cNvPicPr>
          <p:nvPr/>
        </p:nvPicPr>
        <p:blipFill>
          <a:blip r:embed="rId6"/>
          <a:stretch>
            <a:fillRect/>
          </a:stretch>
        </p:blipFill>
        <p:spPr>
          <a:xfrm>
            <a:off x="10525125" y="5199380"/>
            <a:ext cx="5152390" cy="5152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3030" y="630198"/>
            <a:ext cx="7207568" cy="586383"/>
          </a:xfrm>
          <a:prstGeom prst="rect">
            <a:avLst/>
          </a:prstGeom>
          <a:noFill/>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UX Principles &amp; Implementation</a:t>
            </a:r>
            <a:endParaRPr lang="en-US" sz="3650" dirty="0"/>
          </a:p>
        </p:txBody>
      </p:sp>
      <p:pic>
        <p:nvPicPr>
          <p:cNvPr id="4" name="Image 1" descr="preencoded.png"/>
          <p:cNvPicPr>
            <a:picLocks noChangeAspect="1"/>
          </p:cNvPicPr>
          <p:nvPr/>
        </p:nvPicPr>
        <p:blipFill>
          <a:blip r:embed="rId2"/>
          <a:stretch>
            <a:fillRect/>
          </a:stretch>
        </p:blipFill>
        <p:spPr>
          <a:xfrm>
            <a:off x="6143030" y="1497925"/>
            <a:ext cx="468987" cy="468987"/>
          </a:xfrm>
          <a:prstGeom prst="rect">
            <a:avLst/>
          </a:prstGeom>
        </p:spPr>
      </p:pic>
      <p:sp>
        <p:nvSpPr>
          <p:cNvPr id="5" name="Text 1"/>
          <p:cNvSpPr/>
          <p:nvPr/>
        </p:nvSpPr>
        <p:spPr>
          <a:xfrm>
            <a:off x="6143030" y="2154436"/>
            <a:ext cx="2345174" cy="293132"/>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Simplicity</a:t>
            </a:r>
            <a:endParaRPr lang="en-US" sz="1800" dirty="0"/>
          </a:p>
        </p:txBody>
      </p:sp>
      <p:sp>
        <p:nvSpPr>
          <p:cNvPr id="6" name="Text 2"/>
          <p:cNvSpPr/>
          <p:nvPr/>
        </p:nvSpPr>
        <p:spPr>
          <a:xfrm>
            <a:off x="6143030" y="2560082"/>
            <a:ext cx="2453878" cy="1500783"/>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Clean layout with minimal clutter, focusing on core functionality and essential information to prevent overwhelming users.</a:t>
            </a:r>
            <a:endParaRPr lang="en-US" sz="1450" dirty="0"/>
          </a:p>
        </p:txBody>
      </p:sp>
      <p:pic>
        <p:nvPicPr>
          <p:cNvPr id="7" name="Image 2" descr="preencoded.png"/>
          <p:cNvPicPr>
            <a:picLocks noChangeAspect="1"/>
          </p:cNvPicPr>
          <p:nvPr/>
        </p:nvPicPr>
        <p:blipFill>
          <a:blip r:embed="rId3"/>
          <a:stretch>
            <a:fillRect/>
          </a:stretch>
        </p:blipFill>
        <p:spPr>
          <a:xfrm>
            <a:off x="8831342" y="1497925"/>
            <a:ext cx="468987" cy="468987"/>
          </a:xfrm>
          <a:prstGeom prst="rect">
            <a:avLst/>
          </a:prstGeom>
        </p:spPr>
      </p:pic>
      <p:sp>
        <p:nvSpPr>
          <p:cNvPr id="8" name="Text 3"/>
          <p:cNvSpPr/>
          <p:nvPr/>
        </p:nvSpPr>
        <p:spPr>
          <a:xfrm>
            <a:off x="8831342" y="2154436"/>
            <a:ext cx="2345174" cy="293132"/>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Easy Navigation</a:t>
            </a:r>
            <a:endParaRPr lang="en-US" sz="1800" dirty="0"/>
          </a:p>
        </p:txBody>
      </p:sp>
      <p:sp>
        <p:nvSpPr>
          <p:cNvPr id="9" name="Text 4"/>
          <p:cNvSpPr/>
          <p:nvPr/>
        </p:nvSpPr>
        <p:spPr>
          <a:xfrm>
            <a:off x="8831342" y="2560082"/>
            <a:ext cx="2453997" cy="1800939"/>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Bottom navigation bar provides quick access to main sections (Home, History, Help) with consistent placement across screens.</a:t>
            </a:r>
            <a:endParaRPr lang="en-US" sz="1450" dirty="0"/>
          </a:p>
        </p:txBody>
      </p:sp>
      <p:pic>
        <p:nvPicPr>
          <p:cNvPr id="10" name="Image 3" descr="preencoded.png"/>
          <p:cNvPicPr>
            <a:picLocks noChangeAspect="1"/>
          </p:cNvPicPr>
          <p:nvPr/>
        </p:nvPicPr>
        <p:blipFill>
          <a:blip r:embed="rId4"/>
          <a:stretch>
            <a:fillRect/>
          </a:stretch>
        </p:blipFill>
        <p:spPr>
          <a:xfrm>
            <a:off x="11519773" y="1497925"/>
            <a:ext cx="468987" cy="468987"/>
          </a:xfrm>
          <a:prstGeom prst="rect">
            <a:avLst/>
          </a:prstGeom>
        </p:spPr>
      </p:pic>
      <p:sp>
        <p:nvSpPr>
          <p:cNvPr id="11" name="Text 5"/>
          <p:cNvSpPr/>
          <p:nvPr/>
        </p:nvSpPr>
        <p:spPr>
          <a:xfrm>
            <a:off x="11519773" y="2154436"/>
            <a:ext cx="2345174" cy="293132"/>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Accessibility</a:t>
            </a:r>
            <a:endParaRPr lang="en-US" sz="1800" dirty="0"/>
          </a:p>
        </p:txBody>
      </p:sp>
      <p:sp>
        <p:nvSpPr>
          <p:cNvPr id="12" name="Text 6"/>
          <p:cNvSpPr/>
          <p:nvPr/>
        </p:nvSpPr>
        <p:spPr>
          <a:xfrm>
            <a:off x="11519773" y="2560082"/>
            <a:ext cx="2453997" cy="1500783"/>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High-contrast colors, readable font sizes, and large touch targets ensure the app is usable by people with varying abilities.</a:t>
            </a:r>
            <a:endParaRPr lang="en-US" sz="1450" dirty="0"/>
          </a:p>
        </p:txBody>
      </p:sp>
      <p:pic>
        <p:nvPicPr>
          <p:cNvPr id="13" name="Image 4" descr="preencoded.png"/>
          <p:cNvPicPr>
            <a:picLocks noChangeAspect="1"/>
          </p:cNvPicPr>
          <p:nvPr/>
        </p:nvPicPr>
        <p:blipFill>
          <a:blip r:embed="rId5"/>
          <a:stretch>
            <a:fillRect/>
          </a:stretch>
        </p:blipFill>
        <p:spPr>
          <a:xfrm>
            <a:off x="6143030" y="4736187"/>
            <a:ext cx="468987" cy="468987"/>
          </a:xfrm>
          <a:prstGeom prst="rect">
            <a:avLst/>
          </a:prstGeom>
        </p:spPr>
      </p:pic>
      <p:sp>
        <p:nvSpPr>
          <p:cNvPr id="14" name="Text 7"/>
          <p:cNvSpPr/>
          <p:nvPr/>
        </p:nvSpPr>
        <p:spPr>
          <a:xfrm>
            <a:off x="6143030" y="5392698"/>
            <a:ext cx="2345174" cy="293132"/>
          </a:xfrm>
          <a:prstGeom prst="rect">
            <a:avLst/>
          </a:prstGeom>
          <a:noFill/>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Visual Feedback</a:t>
            </a:r>
            <a:endParaRPr lang="en-US" sz="1800" dirty="0"/>
          </a:p>
        </p:txBody>
      </p:sp>
      <p:sp>
        <p:nvSpPr>
          <p:cNvPr id="15" name="Text 8"/>
          <p:cNvSpPr/>
          <p:nvPr/>
        </p:nvSpPr>
        <p:spPr>
          <a:xfrm>
            <a:off x="6143030" y="5798344"/>
            <a:ext cx="2453878" cy="1800939"/>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Loading indicators, animations, and color-coded fault urgency help users understand system status and diagnostic results.</a:t>
            </a:r>
            <a:endParaRPr lang="en-US" sz="1450" dirty="0"/>
          </a:p>
        </p:txBody>
      </p:sp>
      <p:pic>
        <p:nvPicPr>
          <p:cNvPr id="16" name="Picture 15" descr="20250602_213735"/>
          <p:cNvPicPr>
            <a:picLocks noChangeAspect="1"/>
          </p:cNvPicPr>
          <p:nvPr/>
        </p:nvPicPr>
        <p:blipFill>
          <a:blip r:embed="rId6"/>
          <a:stretch>
            <a:fillRect/>
          </a:stretch>
        </p:blipFill>
        <p:spPr>
          <a:xfrm>
            <a:off x="10525125" y="5199380"/>
            <a:ext cx="5152390" cy="5152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8636" y="752832"/>
            <a:ext cx="6507480" cy="662821"/>
          </a:xfrm>
          <a:prstGeom prst="rect">
            <a:avLst/>
          </a:prstGeom>
          <a:noFill/>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Frontend Implementation</a:t>
            </a:r>
            <a:endParaRPr lang="en-US" sz="4150" dirty="0"/>
          </a:p>
        </p:txBody>
      </p:sp>
      <p:sp>
        <p:nvSpPr>
          <p:cNvPr id="4" name="Shape 1"/>
          <p:cNvSpPr/>
          <p:nvPr/>
        </p:nvSpPr>
        <p:spPr>
          <a:xfrm>
            <a:off x="6228636" y="1733788"/>
            <a:ext cx="159068" cy="1815346"/>
          </a:xfrm>
          <a:prstGeom prst="roundRect">
            <a:avLst>
              <a:gd name="adj" fmla="val 56002"/>
            </a:avLst>
          </a:prstGeom>
          <a:solidFill>
            <a:srgbClr val="DADBF1"/>
          </a:solidFill>
          <a:ln w="7620">
            <a:solidFill>
              <a:srgbClr val="C0C1D7"/>
            </a:solidFill>
            <a:prstDash val="solid"/>
          </a:ln>
        </p:spPr>
      </p:sp>
      <p:sp>
        <p:nvSpPr>
          <p:cNvPr id="5" name="Text 2"/>
          <p:cNvSpPr/>
          <p:nvPr/>
        </p:nvSpPr>
        <p:spPr>
          <a:xfrm>
            <a:off x="6705838" y="1733788"/>
            <a:ext cx="2979182"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Framework &amp; Structure</a:t>
            </a:r>
            <a:endParaRPr lang="en-US" sz="2050" dirty="0"/>
          </a:p>
        </p:txBody>
      </p:sp>
      <p:sp>
        <p:nvSpPr>
          <p:cNvPr id="6" name="Text 3"/>
          <p:cNvSpPr/>
          <p:nvPr/>
        </p:nvSpPr>
        <p:spPr>
          <a:xfrm>
            <a:off x="6705838" y="2192298"/>
            <a:ext cx="7182326" cy="1356836"/>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Built using Flutter for cross-platform compatibility. The app is organized with separation of concerns, dividing widgets into reusable components like car_care_grid.dart, car_info_card.dart, and diagnostic_option_card.dart.</a:t>
            </a:r>
            <a:endParaRPr lang="en-US" sz="1650" dirty="0"/>
          </a:p>
        </p:txBody>
      </p:sp>
      <p:sp>
        <p:nvSpPr>
          <p:cNvPr id="7" name="Shape 4"/>
          <p:cNvSpPr/>
          <p:nvPr/>
        </p:nvSpPr>
        <p:spPr>
          <a:xfrm>
            <a:off x="6546771" y="3761184"/>
            <a:ext cx="159068" cy="1476137"/>
          </a:xfrm>
          <a:prstGeom prst="roundRect">
            <a:avLst>
              <a:gd name="adj" fmla="val 56002"/>
            </a:avLst>
          </a:prstGeom>
          <a:solidFill>
            <a:srgbClr val="DADBF1"/>
          </a:solidFill>
          <a:ln w="7620">
            <a:solidFill>
              <a:srgbClr val="C0C1D7"/>
            </a:solidFill>
            <a:prstDash val="solid"/>
          </a:ln>
        </p:spPr>
      </p:sp>
      <p:sp>
        <p:nvSpPr>
          <p:cNvPr id="8" name="Text 5"/>
          <p:cNvSpPr/>
          <p:nvPr/>
        </p:nvSpPr>
        <p:spPr>
          <a:xfrm>
            <a:off x="7023973" y="3761184"/>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State Management</a:t>
            </a:r>
            <a:endParaRPr lang="en-US" sz="2050" dirty="0"/>
          </a:p>
        </p:txBody>
      </p:sp>
      <p:sp>
        <p:nvSpPr>
          <p:cNvPr id="9" name="Text 6"/>
          <p:cNvSpPr/>
          <p:nvPr/>
        </p:nvSpPr>
        <p:spPr>
          <a:xfrm>
            <a:off x="7023973" y="4219694"/>
            <a:ext cx="6864191" cy="1017627"/>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Utilizes Provider for lightweight and efficient state sharing between widgets. This enables reactive UI updates when scan results are received and maintains shared history across different screens.</a:t>
            </a:r>
            <a:endParaRPr lang="en-US" sz="1650" dirty="0"/>
          </a:p>
        </p:txBody>
      </p:sp>
      <p:sp>
        <p:nvSpPr>
          <p:cNvPr id="10" name="Shape 7"/>
          <p:cNvSpPr/>
          <p:nvPr/>
        </p:nvSpPr>
        <p:spPr>
          <a:xfrm>
            <a:off x="6864906" y="5449372"/>
            <a:ext cx="159068" cy="1815346"/>
          </a:xfrm>
          <a:prstGeom prst="roundRect">
            <a:avLst>
              <a:gd name="adj" fmla="val 56002"/>
            </a:avLst>
          </a:prstGeom>
          <a:solidFill>
            <a:srgbClr val="DADBF1"/>
          </a:solidFill>
          <a:ln w="7620">
            <a:solidFill>
              <a:srgbClr val="C0C1D7"/>
            </a:solidFill>
            <a:prstDash val="solid"/>
          </a:ln>
        </p:spPr>
      </p:sp>
      <p:sp>
        <p:nvSpPr>
          <p:cNvPr id="11" name="Text 8"/>
          <p:cNvSpPr/>
          <p:nvPr/>
        </p:nvSpPr>
        <p:spPr>
          <a:xfrm>
            <a:off x="7342108" y="5449372"/>
            <a:ext cx="2651165" cy="331351"/>
          </a:xfrm>
          <a:prstGeom prst="rect">
            <a:avLst/>
          </a:prstGeom>
          <a:noFill/>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Responsiveness</a:t>
            </a:r>
            <a:endParaRPr lang="en-US" sz="2050" dirty="0"/>
          </a:p>
        </p:txBody>
      </p:sp>
      <p:sp>
        <p:nvSpPr>
          <p:cNvPr id="12" name="Text 9"/>
          <p:cNvSpPr/>
          <p:nvPr/>
        </p:nvSpPr>
        <p:spPr>
          <a:xfrm>
            <a:off x="7342108" y="5907881"/>
            <a:ext cx="6546056" cy="1356836"/>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Ensures compatibility across various screen sizes using MediaQuery, LayoutBuilder, and flexible widgets like Expanded and Flexible. Text sizes scale based on screen dimensions using flutter_screenutil package.</a:t>
            </a:r>
            <a:endParaRPr lang="en-US" sz="1650" dirty="0"/>
          </a:p>
        </p:txBody>
      </p:sp>
      <p:pic>
        <p:nvPicPr>
          <p:cNvPr id="13" name="Picture 12" descr="20250602_213735"/>
          <p:cNvPicPr>
            <a:picLocks noChangeAspect="1"/>
          </p:cNvPicPr>
          <p:nvPr/>
        </p:nvPicPr>
        <p:blipFill>
          <a:blip r:embed="rId2"/>
          <a:stretch>
            <a:fillRect/>
          </a:stretch>
        </p:blipFill>
        <p:spPr>
          <a:xfrm>
            <a:off x="10525125" y="5199380"/>
            <a:ext cx="5152390" cy="51523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5749</Words>
  <Application>WPS Presentation</Application>
  <PresentationFormat>On-screen Show (16:9)</PresentationFormat>
  <Paragraphs>160</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Inter Bold</vt:lpstr>
      <vt:lpstr>Segoe Print</vt:lpstr>
      <vt:lpstr>Inter Bold</vt:lpstr>
      <vt:lpstr>Inter Bold</vt:lpstr>
      <vt:lpstr>Inter</vt:lpstr>
      <vt:lpstr>Inter</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Sofor Julius</cp:lastModifiedBy>
  <cp:revision>3</cp:revision>
  <dcterms:created xsi:type="dcterms:W3CDTF">2025-06-02T20:20:00Z</dcterms:created>
  <dcterms:modified xsi:type="dcterms:W3CDTF">2025-06-02T20:45:05Z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D64E68B15EC54AE3A31682251B5F55EE_12</vt:lpwstr>
  </property>
  <property fmtid="{D5CDD505-2E9C-101B-9397-08002B2CF9AE}" pid="3" name="KSOProductBuildVer">
    <vt:lpwstr>1033-12.2.0.21179</vt:lpwstr>
  </property>
</Properties>
</file>